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721" autoAdjust="0"/>
  </p:normalViewPr>
  <p:slideViewPr>
    <p:cSldViewPr snapToGrid="0">
      <p:cViewPr varScale="1">
        <p:scale>
          <a:sx n="109" d="100"/>
          <a:sy n="109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7E72-886D-46F3-8B3B-F7FAED7B54BF}" type="datetimeFigureOut">
              <a:rPr lang="en-US" smtClean="0"/>
              <a:t>16.05.2024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AA7E-AABD-4DF7-B666-8D23B603B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3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7E72-886D-46F3-8B3B-F7FAED7B54BF}" type="datetimeFigureOut">
              <a:rPr lang="en-US" smtClean="0"/>
              <a:t>16.05.2024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AA7E-AABD-4DF7-B666-8D23B603B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35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7E72-886D-46F3-8B3B-F7FAED7B54BF}" type="datetimeFigureOut">
              <a:rPr lang="en-US" smtClean="0"/>
              <a:t>16.05.2024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AA7E-AABD-4DF7-B666-8D23B603B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3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7E72-886D-46F3-8B3B-F7FAED7B54BF}" type="datetimeFigureOut">
              <a:rPr lang="en-US" smtClean="0"/>
              <a:t>16.05.2024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AA7E-AABD-4DF7-B666-8D23B603B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438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7E72-886D-46F3-8B3B-F7FAED7B54BF}" type="datetimeFigureOut">
              <a:rPr lang="en-US" smtClean="0"/>
              <a:t>16.05.2024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AA7E-AABD-4DF7-B666-8D23B603B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8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7E72-886D-46F3-8B3B-F7FAED7B54BF}" type="datetimeFigureOut">
              <a:rPr lang="en-US" smtClean="0"/>
              <a:t>16.05.2024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AA7E-AABD-4DF7-B666-8D23B603B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5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7E72-886D-46F3-8B3B-F7FAED7B54BF}" type="datetimeFigureOut">
              <a:rPr lang="en-US" smtClean="0"/>
              <a:t>16.05.2024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AA7E-AABD-4DF7-B666-8D23B603B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7E72-886D-46F3-8B3B-F7FAED7B54BF}" type="datetimeFigureOut">
              <a:rPr lang="en-US" smtClean="0"/>
              <a:t>16.05.2024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AA7E-AABD-4DF7-B666-8D23B603B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1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7E72-886D-46F3-8B3B-F7FAED7B54BF}" type="datetimeFigureOut">
              <a:rPr lang="en-US" smtClean="0"/>
              <a:t>16.05.2024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AA7E-AABD-4DF7-B666-8D23B603B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3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7E72-886D-46F3-8B3B-F7FAED7B54BF}" type="datetimeFigureOut">
              <a:rPr lang="en-US" smtClean="0"/>
              <a:t>16.05.2024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AA7E-AABD-4DF7-B666-8D23B603B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1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7E72-886D-46F3-8B3B-F7FAED7B54BF}" type="datetimeFigureOut">
              <a:rPr lang="en-US" smtClean="0"/>
              <a:t>16.05.2024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AA7E-AABD-4DF7-B666-8D23B603B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7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87E72-886D-46F3-8B3B-F7FAED7B54BF}" type="datetimeFigureOut">
              <a:rPr lang="en-US" smtClean="0"/>
              <a:t>16.05.2024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0AA7E-AABD-4DF7-B666-8D23B603B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sr-Cyrl-RS" dirty="0" smtClean="0">
                <a:solidFill>
                  <a:schemeClr val="bg1"/>
                </a:solidFill>
              </a:rPr>
              <a:t>РЕПУБЛИЧКА ИЗБОРНА КОМИСИЈА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50" y="3696597"/>
            <a:ext cx="571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93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sr-Cyrl-RS" sz="2700" b="1" dirty="0"/>
              <a:t>Одговорно лице и обавезе одговорног лица у вези са </a:t>
            </a:r>
            <a:r>
              <a:rPr lang="sr-Cyrl-RS" sz="2700" b="1" dirty="0" smtClean="0"/>
              <a:t>објављивањем</a:t>
            </a:r>
            <a:br>
              <a:rPr lang="sr-Cyrl-RS" sz="2700" b="1" dirty="0" smtClean="0"/>
            </a:br>
            <a:r>
              <a:rPr lang="sr-Cyrl-RS" sz="2700" b="1" dirty="0" smtClean="0"/>
              <a:t> </a:t>
            </a:r>
            <a:r>
              <a:rPr lang="sr-Cyrl-RS" sz="2700" b="1" dirty="0"/>
              <a:t>одлука скупштине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 dirty="0" smtClean="0"/>
              <a:t>	</a:t>
            </a:r>
            <a:r>
              <a:rPr lang="sr-Cyrl-RS" dirty="0" smtClean="0"/>
              <a:t>О </a:t>
            </a:r>
            <a:r>
              <a:rPr lang="sr-Cyrl-RS" dirty="0"/>
              <a:t>благовременом и уредном објављивању докумената </a:t>
            </a:r>
            <a:r>
              <a:rPr lang="sr-Cyrl-RS" dirty="0" smtClean="0"/>
              <a:t>стара </a:t>
            </a:r>
            <a:r>
              <a:rPr lang="sr-Cyrl-RS" dirty="0"/>
              <a:t>се секретар скупштине. </a:t>
            </a:r>
            <a:endParaRPr lang="en-US" dirty="0"/>
          </a:p>
          <a:p>
            <a:pPr marL="0" indent="0" algn="just">
              <a:buNone/>
            </a:pPr>
            <a:r>
              <a:rPr lang="sr-Cyrl-RS" dirty="0" smtClean="0"/>
              <a:t>	</a:t>
            </a:r>
            <a:r>
              <a:rPr lang="sr-Cyrl-RS" dirty="0" smtClean="0"/>
              <a:t>Секретар </a:t>
            </a:r>
            <a:r>
              <a:rPr lang="sr-Cyrl-RS" dirty="0"/>
              <a:t>скупштине у обавези је да сва документа која се у складу са законом објављују на веб-презентацији припреми у складу са упутствима Комисије и достави администратору веб-презентације ради објављивања на веб-презентацији.</a:t>
            </a:r>
            <a:endParaRPr lang="en-US" dirty="0"/>
          </a:p>
          <a:p>
            <a:pPr marL="0" indent="0" algn="just">
              <a:buNone/>
            </a:pPr>
            <a:r>
              <a:rPr lang="sr-Cyrl-RS" dirty="0" smtClean="0"/>
              <a:t>	</a:t>
            </a:r>
            <a:r>
              <a:rPr lang="sr-Cyrl-RS" dirty="0" smtClean="0"/>
              <a:t>Секретар </a:t>
            </a:r>
            <a:r>
              <a:rPr lang="sr-Cyrl-RS" dirty="0"/>
              <a:t>скупштине је дужан да се стара о томе да се документ скупштине објави на веб-презентацији, у најкраћем року, након завршетка седнице на којој је одлука донета.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58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sr-Cyrl-RS" sz="2700" b="1" dirty="0"/>
              <a:t>Aдминистратор веб-презентације и његове обавезе у вези са </a:t>
            </a:r>
            <a:r>
              <a:rPr lang="sr-Cyrl-RS" sz="2700" b="1" dirty="0" smtClean="0"/>
              <a:t/>
            </a:r>
            <a:br>
              <a:rPr lang="sr-Cyrl-RS" sz="2700" b="1" dirty="0" smtClean="0"/>
            </a:br>
            <a:r>
              <a:rPr lang="sr-Cyrl-RS" sz="2700" b="1" dirty="0" smtClean="0"/>
              <a:t>објављивањем </a:t>
            </a:r>
            <a:r>
              <a:rPr lang="sr-Cyrl-RS" sz="2700" b="1" dirty="0"/>
              <a:t>докумената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sr-Cyrl-RS" dirty="0" smtClean="0"/>
              <a:t>	</a:t>
            </a:r>
            <a:r>
              <a:rPr lang="sr-Cyrl-RS" dirty="0" smtClean="0"/>
              <a:t>Општински</a:t>
            </a:r>
            <a:r>
              <a:rPr lang="sr-Cyrl-RS" dirty="0"/>
              <a:t>, односно градски орган управе задужен за обезбеђивање услова за рад локалне изборне комисије и скупштине дужан је да одреди најмање два администратора веб-презентације, за објављивање </a:t>
            </a:r>
            <a:r>
              <a:rPr lang="sr-Cyrl-RS" dirty="0" smtClean="0"/>
              <a:t>на </a:t>
            </a:r>
            <a:r>
              <a:rPr lang="sr-Cyrl-RS" dirty="0"/>
              <a:t>веб-презентацији.</a:t>
            </a:r>
            <a:endParaRPr lang="en-US" dirty="0"/>
          </a:p>
          <a:p>
            <a:pPr marL="0" indent="0" algn="just">
              <a:buNone/>
            </a:pPr>
            <a:r>
              <a:rPr lang="sr-Cyrl-RS" dirty="0"/>
              <a:t>	</a:t>
            </a:r>
            <a:r>
              <a:rPr lang="sr-Cyrl-RS" dirty="0" smtClean="0"/>
              <a:t>Решење </a:t>
            </a:r>
            <a:r>
              <a:rPr lang="sr-Cyrl-RS" dirty="0"/>
              <a:t>о одређивању администратора веб-презентације садржи следеће податке о администратору веб-презентације: име и презиме, број телефона, адресу за пријем електронске поште, врсту задужења (објављивање докумената локалне изборне комисије и/или скупштине).</a:t>
            </a:r>
            <a:endParaRPr lang="en-US" dirty="0"/>
          </a:p>
          <a:p>
            <a:pPr marL="0" indent="0" algn="just">
              <a:buNone/>
            </a:pPr>
            <a:r>
              <a:rPr lang="sr-Cyrl-RS" dirty="0"/>
              <a:t>	</a:t>
            </a:r>
            <a:r>
              <a:rPr lang="sr-Cyrl-RS" dirty="0" smtClean="0"/>
              <a:t>У </a:t>
            </a:r>
            <a:r>
              <a:rPr lang="sr-Cyrl-RS" dirty="0"/>
              <a:t>случају промене администратора веб-презентације, општински, односно градски орган управе је дужан да решење о новом администратору веб-презентације достави Комисији, без одлагања.</a:t>
            </a:r>
            <a:endParaRPr lang="en-US" dirty="0"/>
          </a:p>
          <a:p>
            <a:pPr marL="0" indent="0" algn="just">
              <a:buNone/>
            </a:pPr>
            <a:r>
              <a:rPr lang="sr-Cyrl-RS" dirty="0"/>
              <a:t>	</a:t>
            </a:r>
            <a:r>
              <a:rPr lang="sr-Cyrl-RS" dirty="0" smtClean="0"/>
              <a:t>Администратор </a:t>
            </a:r>
            <a:r>
              <a:rPr lang="sr-Cyrl-RS" dirty="0"/>
              <a:t>веб-презентације у обавези је да:</a:t>
            </a:r>
            <a:endParaRPr lang="en-US" dirty="0"/>
          </a:p>
          <a:p>
            <a:pPr marL="0" indent="0" algn="just">
              <a:buNone/>
            </a:pPr>
            <a:r>
              <a:rPr lang="sr-Cyrl-RS" dirty="0"/>
              <a:t>	1) документ који му секретар локалне изборне комисије, односно скупштине достави у писменом облику ради објављивања на веб-презентацији, без одлагања скенира у PDF формат и објави на веб-презентацији;</a:t>
            </a:r>
            <a:endParaRPr lang="en-US" dirty="0"/>
          </a:p>
          <a:p>
            <a:pPr marL="0" indent="0" algn="just">
              <a:buNone/>
            </a:pPr>
            <a:r>
              <a:rPr lang="sr-Cyrl-RS" dirty="0"/>
              <a:t>	2) документ који му секретар локалне изборне комисије достави у електронском облику (WORD или EXCEL формат) без одлагања објави на веб-презентацији</a:t>
            </a:r>
            <a:r>
              <a:rPr lang="sr-Cyrl-RS" dirty="0" smtClean="0"/>
              <a:t>.</a:t>
            </a:r>
            <a:r>
              <a:rPr lang="sr-Cyrl-RS" dirty="0"/>
              <a:t> </a:t>
            </a:r>
            <a:endParaRPr lang="sr-Cyrl-RS" dirty="0" smtClean="0"/>
          </a:p>
          <a:p>
            <a:pPr algn="just"/>
            <a:r>
              <a:rPr lang="sr-Cyrl-RS" b="1" dirty="0" smtClean="0"/>
              <a:t>За </a:t>
            </a:r>
            <a:r>
              <a:rPr lang="sr-Cyrl-RS" b="1" dirty="0"/>
              <a:t>објављивање докумената на веб-презентацији администратор веб-презентације примењује корисничко упутство које доноси секретар Комисије. 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09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sr-Cyrl-RS" sz="2400" b="1" cap="all" dirty="0"/>
              <a:t>У П У Т С Т В О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sr-Cyrl-RS" sz="2400" b="1" cap="all" dirty="0"/>
              <a:t>о ПСЕУДОНИМИЗАЦИЈи ПОДАТАКА О ЛИЧНОСТИ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Овим упутством уређује се начин псеудонимизације података о личности у актима које Републичка изборна комисије, локалне изборне комисије и скупштине општина, градова и градских општина објављују на веб-презентацији Републичке изборне комисије, у публикацијама или чине доступним јавности на други </a:t>
            </a:r>
            <a:r>
              <a:rPr lang="sr-Cyrl-RS" dirty="0" smtClean="0"/>
              <a:t>начин</a:t>
            </a:r>
          </a:p>
          <a:p>
            <a:r>
              <a:rPr lang="sr-Cyrl-RS" dirty="0"/>
              <a:t>Псеудонимизација је обрада података о личности на начин који онемогућава приписивање података о личности одређеном лицу без коришћења додатних података.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215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sr-Cyrl-RS" sz="2700" b="1" dirty="0"/>
              <a:t>Подаци о личности који нису предмет псеудонимизације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r-Cyrl-RS" b="1" dirty="0"/>
              <a:t>1) Псеудонимизација личног имена не врши се за:</a:t>
            </a:r>
            <a:endParaRPr lang="en-US" b="1" dirty="0"/>
          </a:p>
          <a:p>
            <a:r>
              <a:rPr lang="sr-Cyrl-RS" dirty="0"/>
              <a:t>	1) заступника политичке странке;</a:t>
            </a:r>
            <a:endParaRPr lang="en-US" dirty="0"/>
          </a:p>
          <a:p>
            <a:r>
              <a:rPr lang="sr-Cyrl-RS" dirty="0"/>
              <a:t>	2) овлашћено лице подносиоца изборне листе кандидата за народне посланике односно одборнике или предлагача кандидата за председника Републике;</a:t>
            </a:r>
            <a:endParaRPr lang="en-US" dirty="0"/>
          </a:p>
          <a:p>
            <a:r>
              <a:rPr lang="sr-Cyrl-RS" dirty="0"/>
              <a:t>	3) лице које је одговорно за финансијско пословање, подношење извештаја, поштовање обавеза, забрана и ограничења прописаних законом којим се уређује финансирање политичких активности, за вођење књига и контакт са Агенцијом за спречавање корупције;</a:t>
            </a:r>
            <a:endParaRPr lang="en-US" dirty="0"/>
          </a:p>
          <a:p>
            <a:r>
              <a:rPr lang="sr-Cyrl-RS" dirty="0"/>
              <a:t>	4) лице овлашћено да у име политичке странке закључи споразум о образовању коалиције политичких странака;</a:t>
            </a:r>
            <a:endParaRPr lang="en-US" dirty="0"/>
          </a:p>
          <a:p>
            <a:r>
              <a:rPr lang="sr-Cyrl-RS" dirty="0"/>
              <a:t>	5) бираче који образују групу грађана;</a:t>
            </a:r>
            <a:endParaRPr lang="en-US" dirty="0"/>
          </a:p>
          <a:p>
            <a:r>
              <a:rPr lang="sr-Cyrl-RS" dirty="0"/>
              <a:t>	6) физичко лице чије се лично име налази у називу коалиције политичких странака или називу групе грађана;</a:t>
            </a:r>
            <a:endParaRPr lang="en-US" dirty="0"/>
          </a:p>
          <a:p>
            <a:r>
              <a:rPr lang="sr-Cyrl-RS" dirty="0"/>
              <a:t>	7) заступника правног лица које даје сагласност да се у називу коалиције или називу групе грађана употреби назив правног лица;</a:t>
            </a:r>
            <a:endParaRPr lang="en-US" dirty="0"/>
          </a:p>
          <a:p>
            <a:r>
              <a:rPr lang="sr-Cyrl-RS" dirty="0"/>
              <a:t>	8) представника посматрача и преводиоца у пратњи представника страног посматрача;</a:t>
            </a:r>
            <a:endParaRPr lang="en-US" dirty="0"/>
          </a:p>
          <a:p>
            <a:r>
              <a:rPr lang="sr-Cyrl-RS" dirty="0"/>
              <a:t>	9) бирача који подноси приговор или захтев за поништавање гласања на бирачком месту.</a:t>
            </a:r>
            <a:endParaRPr lang="en-US" dirty="0"/>
          </a:p>
          <a:p>
            <a:r>
              <a:rPr lang="sr-Cyrl-RS" b="1" dirty="0" smtClean="0"/>
              <a:t>(</a:t>
            </a:r>
            <a:r>
              <a:rPr lang="sr-Cyrl-RS" b="1" dirty="0"/>
              <a:t>2) Псеудонимизацији не подлежу ни следећи подаци:</a:t>
            </a:r>
            <a:endParaRPr lang="en-US" b="1" dirty="0"/>
          </a:p>
          <a:p>
            <a:r>
              <a:rPr lang="sr-Cyrl-RS" dirty="0"/>
              <a:t>	1) подаци о кандидатима за народне посланике, председника Републике и одборнике (лично име, година рођења, занимање и место пребивалишта);</a:t>
            </a:r>
            <a:endParaRPr lang="en-US" dirty="0"/>
          </a:p>
          <a:p>
            <a:r>
              <a:rPr lang="sr-Cyrl-RS" dirty="0"/>
              <a:t>	2) подаци о службеним лицима у државним и другим органима јавне власти који су од значаја за вршење службене дужности (име и презиме, функција, службена адреса и сл.);</a:t>
            </a:r>
            <a:endParaRPr lang="en-US" dirty="0"/>
          </a:p>
          <a:p>
            <a:r>
              <a:rPr lang="sr-Cyrl-RS" dirty="0"/>
              <a:t>	3) подаци о физичким и правним лицима који су објављени у јавним регистрима.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02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sr-Cyrl-RS" sz="2700" b="1" dirty="0"/>
              <a:t>Подаци о личности који су предмет псеудонимизације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Cyrl-RS" dirty="0"/>
              <a:t>У актима </a:t>
            </a:r>
            <a:r>
              <a:rPr lang="sr-Cyrl-RS" dirty="0" smtClean="0"/>
              <a:t>псеудонимизују </a:t>
            </a:r>
            <a:r>
              <a:rPr lang="sr-Cyrl-RS" dirty="0"/>
              <a:t>се:</a:t>
            </a:r>
            <a:endParaRPr lang="en-US" dirty="0"/>
          </a:p>
          <a:p>
            <a:pPr marL="0" indent="0">
              <a:buNone/>
            </a:pPr>
            <a:r>
              <a:rPr lang="sr-Cyrl-RS" dirty="0"/>
              <a:t>	1) датум, година и место рођења;</a:t>
            </a:r>
            <a:endParaRPr lang="en-US" dirty="0"/>
          </a:p>
          <a:p>
            <a:pPr marL="0" indent="0">
              <a:buNone/>
            </a:pPr>
            <a:r>
              <a:rPr lang="sr-Cyrl-RS" dirty="0"/>
              <a:t>	2) име родитеља;</a:t>
            </a:r>
            <a:endParaRPr lang="en-US" dirty="0"/>
          </a:p>
          <a:p>
            <a:pPr marL="0" indent="0">
              <a:buNone/>
            </a:pPr>
            <a:r>
              <a:rPr lang="sr-Cyrl-RS" dirty="0"/>
              <a:t>	3) улица и кућни број;</a:t>
            </a:r>
            <a:endParaRPr lang="en-US" dirty="0"/>
          </a:p>
          <a:p>
            <a:pPr marL="0" indent="0">
              <a:buNone/>
            </a:pPr>
            <a:r>
              <a:rPr lang="sr-Cyrl-RS" dirty="0"/>
              <a:t>	4) јединствени матични број грађана (ЈМБГ);</a:t>
            </a:r>
            <a:endParaRPr lang="en-US" dirty="0"/>
          </a:p>
          <a:p>
            <a:pPr marL="0" indent="0">
              <a:buNone/>
            </a:pPr>
            <a:r>
              <a:rPr lang="sr-Cyrl-RS" dirty="0"/>
              <a:t>	5) број личне карте, пасоша или друге личне исправе, као и датум издавања и назив органа који је издао наведена документа;</a:t>
            </a:r>
            <a:endParaRPr lang="en-US" dirty="0"/>
          </a:p>
          <a:p>
            <a:pPr marL="0" indent="0">
              <a:buNone/>
            </a:pPr>
            <a:r>
              <a:rPr lang="sr-Cyrl-RS" dirty="0"/>
              <a:t>	6) адреса електронске поште и други подаци за контакт;</a:t>
            </a:r>
            <a:endParaRPr lang="en-US" dirty="0"/>
          </a:p>
          <a:p>
            <a:pPr marL="0" indent="0">
              <a:buNone/>
            </a:pPr>
            <a:r>
              <a:rPr lang="sr-Cyrl-RS" dirty="0"/>
              <a:t>	7) други податак о физичком лицу на основу којег би то лице могло бити одређено или одредиво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516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sr-Cyrl-RS" sz="2400" b="1" dirty="0"/>
              <a:t>Начини псеудонимизације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r-Cyrl-RS" sz="3300" dirty="0" smtClean="0"/>
              <a:t>           (</a:t>
            </a:r>
            <a:r>
              <a:rPr lang="sr-Cyrl-RS" sz="3300" dirty="0"/>
              <a:t>1) </a:t>
            </a:r>
            <a:r>
              <a:rPr lang="sr-Cyrl-RS" sz="3300" dirty="0" smtClean="0"/>
              <a:t>овог </a:t>
            </a:r>
            <a:r>
              <a:rPr lang="sr-Cyrl-RS" sz="3300" dirty="0"/>
              <a:t>упутства псеудонимизују се изостављањем или заменом података, у зависности од тога у којем је облику акт који се објављује или чини доступним јавности на други начин.</a:t>
            </a:r>
            <a:endParaRPr lang="en-US" sz="3300" dirty="0"/>
          </a:p>
          <a:p>
            <a:pPr marL="0" indent="0">
              <a:buNone/>
            </a:pPr>
            <a:r>
              <a:rPr lang="sr-Cyrl-RS" sz="3300" dirty="0"/>
              <a:t>	(2) Начин псеудонимизације </a:t>
            </a:r>
            <a:r>
              <a:rPr lang="sr-Cyrl-RS" sz="3300" dirty="0" smtClean="0"/>
              <a:t>мора </a:t>
            </a:r>
            <a:r>
              <a:rPr lang="sr-Cyrl-RS" sz="3300" dirty="0"/>
              <a:t>бити примењен доследно у целом конкретном акту.</a:t>
            </a:r>
            <a:endParaRPr lang="en-US" sz="3300" dirty="0"/>
          </a:p>
          <a:p>
            <a:pPr marL="0" indent="0" algn="ctr">
              <a:buNone/>
            </a:pPr>
            <a:r>
              <a:rPr lang="sr-Cyrl-RS" sz="3300" b="1" dirty="0" smtClean="0"/>
              <a:t>Псеудонимизација података у актима у штампаном облику</a:t>
            </a:r>
            <a:endParaRPr lang="en-US" sz="3300" dirty="0" smtClean="0"/>
          </a:p>
          <a:p>
            <a:pPr marL="0" indent="0">
              <a:buNone/>
            </a:pPr>
            <a:r>
              <a:rPr lang="sr-Cyrl-RS" sz="3300" dirty="0" smtClean="0"/>
              <a:t>	(1) У актима који се псеудонимизују у штампаном облику, псеудонимизација се врши изостављањем података.</a:t>
            </a:r>
            <a:endParaRPr lang="en-US" sz="3300" dirty="0" smtClean="0"/>
          </a:p>
          <a:p>
            <a:pPr marL="0" indent="0">
              <a:buNone/>
            </a:pPr>
            <a:r>
              <a:rPr lang="sr-Cyrl-RS" sz="3300" dirty="0"/>
              <a:t>	(2) Изостављање података врши се тако што се пре копирања или скенирања и објављивања акта подаци прекривају црном или другом бојом, коректор-траком или на други погодан начин, тако да се подаци учине невидљивим.</a:t>
            </a:r>
            <a:endParaRPr lang="en-US" sz="3300" dirty="0"/>
          </a:p>
          <a:p>
            <a:pPr marL="0" indent="0" algn="ctr">
              <a:buNone/>
            </a:pPr>
            <a:r>
              <a:rPr lang="sr-Cyrl-RS" sz="3300" b="1" dirty="0"/>
              <a:t>Псеудонимизација података у актима у електронском облику</a:t>
            </a:r>
            <a:endParaRPr lang="en-US" sz="3300" dirty="0"/>
          </a:p>
          <a:p>
            <a:pPr marL="0" indent="0">
              <a:buNone/>
            </a:pPr>
            <a:r>
              <a:rPr lang="sr-Cyrl-RS" sz="3300" dirty="0"/>
              <a:t>	(1) У актима који се псеудонимизују у електронском облику, псеудонимизација се врши заменом података.</a:t>
            </a:r>
            <a:endParaRPr lang="en-US" sz="3300" dirty="0"/>
          </a:p>
          <a:p>
            <a:pPr marL="0" indent="0">
              <a:buNone/>
            </a:pPr>
            <a:r>
              <a:rPr lang="sr-Cyrl-RS" sz="3300" dirty="0"/>
              <a:t>	(2) Замена података врши се тако што се подаци замењују са три тачке (…), при чему се задржава ознака врсте тог податка, уколико је иста наведена.</a:t>
            </a:r>
            <a:endParaRPr lang="en-US" sz="3300" dirty="0"/>
          </a:p>
          <a:p>
            <a:pPr marL="0" indent="0">
              <a:buNone/>
            </a:pPr>
            <a:r>
              <a:rPr lang="sr-Cyrl-RS" sz="3300" dirty="0"/>
              <a:t>	(3) Изузетно од става 1. овог члана, уколико се подаци налазе у табели псеудонимизација се врши брисањем података.</a:t>
            </a:r>
            <a:endParaRPr lang="en-US" sz="3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18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sr-Cyrl-RS" sz="2800" b="1" dirty="0" smtClean="0"/>
              <a:t>НАПОМЕНЕ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Постоје два налога: - за Скупштину општине/града</a:t>
            </a:r>
          </a:p>
          <a:p>
            <a:pPr marL="0" indent="0">
              <a:buNone/>
            </a:pPr>
            <a:r>
              <a:rPr lang="sr-Cyrl-RS" dirty="0" smtClean="0"/>
              <a:t>                                           за ОИК/ГИК</a:t>
            </a:r>
          </a:p>
          <a:p>
            <a:r>
              <a:rPr lang="sr-Cyrl-RS" dirty="0" smtClean="0"/>
              <a:t>Језик и писмо српски језик –ћирилица обавезно( може додатно и на језицима нац. </a:t>
            </a:r>
            <a:r>
              <a:rPr lang="sr-Cyrl-RS" dirty="0"/>
              <a:t>м</a:t>
            </a:r>
            <a:r>
              <a:rPr lang="sr-Cyrl-RS" dirty="0" smtClean="0"/>
              <a:t>ањина)</a:t>
            </a:r>
            <a:endParaRPr lang="sr-Cyrl-RS" dirty="0"/>
          </a:p>
          <a:p>
            <a:r>
              <a:rPr lang="sr-Cyrl-RS" dirty="0" smtClean="0"/>
              <a:t>Објавњује се пун назив акта,одлика, решење и др.</a:t>
            </a:r>
          </a:p>
          <a:p>
            <a:r>
              <a:rPr lang="sr-Cyrl-RS" dirty="0" smtClean="0"/>
              <a:t>Обавезно поставизи на одговарајуће место у апликацију у складу са актом који се објављује</a:t>
            </a:r>
          </a:p>
          <a:p>
            <a:r>
              <a:rPr lang="sr-Cyrl-RS" dirty="0" smtClean="0"/>
              <a:t>Посебно се објављују одлуке скупштине општине/града, </a:t>
            </a:r>
          </a:p>
          <a:p>
            <a:pPr marL="0" indent="0">
              <a:buNone/>
            </a:pPr>
            <a:r>
              <a:rPr lang="sr-Cyrl-RS" dirty="0"/>
              <a:t> </a:t>
            </a:r>
            <a:r>
              <a:rPr lang="sr-Cyrl-RS" dirty="0" smtClean="0"/>
              <a:t> а посебно одлуке ОИК/ГИК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57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 smtClean="0"/>
              <a:t>ОБЈАВЉИВАЊЕ ДОКУМЕНАТА НА </a:t>
            </a:r>
          </a:p>
          <a:p>
            <a:pPr marL="0" indent="0" algn="ctr">
              <a:buNone/>
            </a:pPr>
            <a:r>
              <a:rPr lang="ru-RU" b="1" dirty="0" smtClean="0"/>
              <a:t>ВЕБ-ПРЕЗЕНТАЦИЈИ </a:t>
            </a:r>
          </a:p>
          <a:p>
            <a:pPr marL="0" indent="0" algn="ctr">
              <a:buNone/>
            </a:pPr>
            <a:r>
              <a:rPr lang="ru-RU" b="1" dirty="0" smtClean="0"/>
              <a:t>РЕПУБЛИЧКЕ ИЗБОРНЕ</a:t>
            </a:r>
          </a:p>
          <a:p>
            <a:pPr marL="0" indent="0" algn="ctr">
              <a:buNone/>
            </a:pPr>
            <a:r>
              <a:rPr lang="ru-RU" b="1" dirty="0" smtClean="0"/>
              <a:t>КОМИСИЈЕ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2163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sr-Cyrl-RS" sz="2400" b="1" dirty="0"/>
              <a:t>Опис програма и </a:t>
            </a:r>
            <a:r>
              <a:rPr lang="sr-Cyrl-RS" sz="2400" b="1" dirty="0" smtClean="0"/>
              <a:t>тематских целина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200" dirty="0" smtClean="0"/>
              <a:t>Пријава</a:t>
            </a:r>
            <a:r>
              <a:rPr lang="ru-RU" sz="3200" dirty="0"/>
              <a:t>, унос, ажурирање, претрага и </a:t>
            </a:r>
            <a:r>
              <a:rPr lang="ru-RU" sz="3200" dirty="0" smtClean="0"/>
              <a:t>брисање докумената </a:t>
            </a:r>
            <a:r>
              <a:rPr lang="ru-RU" sz="3200" dirty="0"/>
              <a:t>у веб-апликацији, врсте органа чија </a:t>
            </a:r>
            <a:r>
              <a:rPr lang="ru-RU" sz="3200" dirty="0" smtClean="0"/>
              <a:t>седокумента </a:t>
            </a:r>
            <a:r>
              <a:rPr lang="ru-RU" sz="3200" dirty="0"/>
              <a:t>објављују, врсте докумената која </a:t>
            </a:r>
            <a:r>
              <a:rPr lang="ru-RU" sz="3200" dirty="0" smtClean="0"/>
              <a:t>се</a:t>
            </a:r>
            <a:r>
              <a:rPr lang="en-US" sz="3200" dirty="0" smtClean="0"/>
              <a:t> </a:t>
            </a:r>
            <a:r>
              <a:rPr lang="ru-RU" sz="3200" dirty="0" smtClean="0"/>
              <a:t>објављују</a:t>
            </a:r>
            <a:r>
              <a:rPr lang="ru-RU" sz="3200" dirty="0"/>
              <a:t>, технички детаљи у </a:t>
            </a:r>
            <a:r>
              <a:rPr lang="ru-RU" sz="3200" dirty="0" smtClean="0"/>
              <a:t>веб-апликацији (величина </a:t>
            </a:r>
            <a:r>
              <a:rPr lang="ru-RU" sz="3200" dirty="0"/>
              <a:t>и врста фајла документа, назив, датум </a:t>
            </a:r>
            <a:r>
              <a:rPr lang="ru-RU" sz="3200" dirty="0" smtClean="0"/>
              <a:t>и</a:t>
            </a:r>
            <a:r>
              <a:rPr lang="en-US" sz="3200" dirty="0" smtClean="0"/>
              <a:t> </a:t>
            </a:r>
            <a:r>
              <a:rPr lang="ru-RU" sz="3200" dirty="0" smtClean="0"/>
              <a:t>време </a:t>
            </a:r>
            <a:r>
              <a:rPr lang="ru-RU" sz="3200" dirty="0"/>
              <a:t>објављивања и др), контрола </a:t>
            </a:r>
            <a:r>
              <a:rPr lang="ru-RU" sz="3200" dirty="0" smtClean="0"/>
              <a:t>правилности</a:t>
            </a:r>
            <a:r>
              <a:rPr lang="en-US" sz="3200" dirty="0" smtClean="0"/>
              <a:t> </a:t>
            </a:r>
            <a:r>
              <a:rPr lang="ru-RU" sz="3200" dirty="0" smtClean="0"/>
              <a:t>објављених </a:t>
            </a:r>
            <a:r>
              <a:rPr lang="ru-RU" sz="3200" dirty="0"/>
              <a:t>докумената на веб-презентацији, </a:t>
            </a:r>
            <a:r>
              <a:rPr lang="ru-RU" sz="3200" dirty="0" smtClean="0"/>
              <a:t>изглед</a:t>
            </a:r>
            <a:r>
              <a:rPr lang="en-US" sz="3200" dirty="0" smtClean="0"/>
              <a:t> </a:t>
            </a:r>
            <a:r>
              <a:rPr lang="sr-Cyrl-RS" sz="3200" dirty="0" smtClean="0"/>
              <a:t>веб-презентације (претрага </a:t>
            </a:r>
            <a:r>
              <a:rPr lang="sr-Cyrl-RS" sz="3200" dirty="0" smtClean="0"/>
              <a:t>и проналажење објављених </a:t>
            </a:r>
            <a:r>
              <a:rPr lang="sr-Cyrl-RS" sz="3200" dirty="0"/>
              <a:t>докумената на </a:t>
            </a:r>
            <a:r>
              <a:rPr lang="sr-Cyrl-RS" sz="3200" dirty="0" smtClean="0"/>
              <a:t>                                    </a:t>
            </a:r>
            <a:r>
              <a:rPr lang="sr-Cyrl-RS" sz="3200" dirty="0" smtClean="0"/>
              <a:t>веб-презентацији</a:t>
            </a:r>
            <a:r>
              <a:rPr lang="en-US" sz="3200" dirty="0" smtClean="0"/>
              <a:t> </a:t>
            </a:r>
            <a:r>
              <a:rPr lang="sr-Cyrl-RS" sz="3200" dirty="0" smtClean="0"/>
              <a:t>применом </a:t>
            </a:r>
            <a:r>
              <a:rPr lang="sr-Cyrl-RS" sz="3200" dirty="0"/>
              <a:t>различитих </a:t>
            </a:r>
            <a:r>
              <a:rPr lang="sr-Cyrl-RS" sz="3200" dirty="0" smtClean="0"/>
              <a:t>критеријума</a:t>
            </a:r>
            <a:r>
              <a:rPr lang="en-US" sz="3200" dirty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5936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sr-Cyrl-RS" sz="2400" b="1" dirty="0" smtClean="0"/>
              <a:t>ПРАВНИ ОСНОВ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/>
              <a:t>На основу члана 24. став 1. тачка 2) и члана 33. ст. 1. и 2. Закона о избору народних посланика („Службени гласник РС”, број 14/22), члана 8. став 1. Закона о избору председника Републике („Службени гласник РС”, број 14/22) и члана 18. став 3, члана 26. став 1. и члана 69. став 2. Закона о локалним изборима („Службени гласник РС”, број 14/22),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38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sr-Cyrl-RS" sz="2400" b="1" dirty="0" smtClean="0"/>
              <a:t>ОПИС ПРОГРАМА И ТЕМАТСКИХ ЦЕЛИНА</a:t>
            </a:r>
            <a:r>
              <a:rPr lang="sr-Cyrl-RS" dirty="0" smtClean="0"/>
              <a:t/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r-Cyrl-RS" dirty="0" smtClean="0"/>
          </a:p>
          <a:p>
            <a:pPr algn="just"/>
            <a:r>
              <a:rPr lang="sr-Cyrl-RS" dirty="0" smtClean="0"/>
              <a:t>	Начин на који се објављују и достављају документа локалне изборне комисије у поступку спровођења избора за народне посланике Народне скупштине, избора за председника Републике и избора за одборнике скупштина јединица локалне самоуправе, односно скупштина градских општина (у даљем тексту: избори), као и начин на који се објављују документа скупштина јединица локалне самоуправе, односно скупштина градских општина (у даљем тексту: скупштина) у складу са Законом о локалним изборима.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68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1944"/>
            <a:ext cx="10515600" cy="785943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sr-Cyrl-RS" dirty="0" smtClean="0"/>
              <a:t> </a:t>
            </a:r>
            <a:r>
              <a:rPr lang="sr-Cyrl-RS" sz="2700" b="1" dirty="0"/>
              <a:t>Одлуке локалне изборне комисије објављују се на веб-презентацији Републичке изборне комисије </a:t>
            </a:r>
            <a:r>
              <a:rPr lang="sr-Cyrl-RS" dirty="0" smtClean="0"/>
              <a:t>- </a:t>
            </a:r>
            <a:r>
              <a:rPr lang="sr-Cyrl-RS" sz="2700" b="1" dirty="0"/>
              <a:t>веб-презентација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Cyrl-RS" b="1" dirty="0"/>
              <a:t>1) пословник локалне изборне комисије;</a:t>
            </a:r>
            <a:endParaRPr lang="en-US" b="1" dirty="0"/>
          </a:p>
          <a:p>
            <a:r>
              <a:rPr lang="sr-Cyrl-RS" b="1" dirty="0" smtClean="0"/>
              <a:t>2</a:t>
            </a:r>
            <a:r>
              <a:rPr lang="sr-Cyrl-RS" b="1" dirty="0"/>
              <a:t>) записник седнице локалне изборне комисије;</a:t>
            </a:r>
            <a:endParaRPr lang="en-US" b="1" dirty="0"/>
          </a:p>
          <a:p>
            <a:r>
              <a:rPr lang="sr-Cyrl-RS" b="1" dirty="0" smtClean="0"/>
              <a:t>3</a:t>
            </a:r>
            <a:r>
              <a:rPr lang="sr-Cyrl-RS" b="1" dirty="0"/>
              <a:t>) одлука у вези са вршењем изборних радњи (роковник за вршење изборних радњи, одлука, решење, закључак, извештај о резултатима избора, извештај о контроли записника о раду бирачких одбора по узорку и др), са евентуалним прилозима;</a:t>
            </a:r>
            <a:endParaRPr lang="en-US" b="1" dirty="0"/>
          </a:p>
          <a:p>
            <a:r>
              <a:rPr lang="sr-Cyrl-RS" b="1" dirty="0" smtClean="0"/>
              <a:t>4</a:t>
            </a:r>
            <a:r>
              <a:rPr lang="sr-Cyrl-RS" b="1" dirty="0"/>
              <a:t>) решење по приговору и захтеву за поништавање гласања на бирачком месту;</a:t>
            </a:r>
            <a:endParaRPr lang="en-US" b="1" dirty="0"/>
          </a:p>
          <a:p>
            <a:r>
              <a:rPr lang="sr-Cyrl-RS" b="1" dirty="0" smtClean="0"/>
              <a:t>5</a:t>
            </a:r>
            <a:r>
              <a:rPr lang="sr-Cyrl-RS" b="1" dirty="0"/>
              <a:t>) информација о броју оверених изјава бирача који су својим потписом подржали изборну листу кандидата за одборнике скупштине јединице локалне самоуправе</a:t>
            </a:r>
            <a:r>
              <a:rPr lang="sr-Latn-RS" b="1" dirty="0"/>
              <a:t>, </a:t>
            </a:r>
            <a:r>
              <a:rPr lang="sr-Cyrl-RS" b="1" dirty="0"/>
              <a:t>односно скупштине градске општине (у даљем тексту: изборна листа кандидата за одборнике), за сваку изборну листу кандидата за одборнике, са подацима о томе колико је изјава појединачно оверио сваки од овлашћених оверитеља (јавни бележник, општинска, односно градска управа или основни суд, судска јединица или пријемна канцеларија основног суда);</a:t>
            </a:r>
            <a:endParaRPr lang="en-US" b="1" dirty="0"/>
          </a:p>
          <a:p>
            <a:r>
              <a:rPr lang="sr-Cyrl-RS" b="1" dirty="0" smtClean="0"/>
              <a:t>6</a:t>
            </a:r>
            <a:r>
              <a:rPr lang="sr-Cyrl-RS" b="1" dirty="0"/>
              <a:t>) информација о месту и времену обављања примопредаје изборног материјала пре гласања;</a:t>
            </a:r>
            <a:endParaRPr lang="en-US" b="1" dirty="0"/>
          </a:p>
          <a:p>
            <a:r>
              <a:rPr lang="sr-Cyrl-RS" b="1" dirty="0" smtClean="0"/>
              <a:t>7</a:t>
            </a:r>
            <a:r>
              <a:rPr lang="sr-Cyrl-RS" b="1" dirty="0"/>
              <a:t>) информација о броју бирача који су се до дана гласања пријавили локалној изборној комисији ради гласања ван бирачког места;</a:t>
            </a:r>
            <a:endParaRPr lang="en-US" b="1" dirty="0"/>
          </a:p>
          <a:p>
            <a:r>
              <a:rPr lang="sr-Cyrl-RS" b="1" dirty="0" smtClean="0"/>
              <a:t>8</a:t>
            </a:r>
            <a:r>
              <a:rPr lang="sr-Cyrl-RS" b="1" dirty="0"/>
              <a:t>) решење о додели мандата одборника и о попуни упражњеног одборничког места у скупштини</a:t>
            </a:r>
            <a:r>
              <a:rPr lang="sr-Cyrl-RS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88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Cyrl-RS" dirty="0"/>
              <a:t>1) изборну листу кандидата за одборнике;</a:t>
            </a:r>
            <a:endParaRPr lang="en-US" dirty="0"/>
          </a:p>
          <a:p>
            <a:pPr algn="just"/>
            <a:r>
              <a:rPr lang="sr-Cyrl-RS" dirty="0" smtClean="0"/>
              <a:t>2</a:t>
            </a:r>
            <a:r>
              <a:rPr lang="sr-Cyrl-RS" dirty="0"/>
              <a:t>) записник о раду бирачког одбора;</a:t>
            </a:r>
            <a:endParaRPr lang="en-US" dirty="0"/>
          </a:p>
          <a:p>
            <a:pPr algn="just"/>
            <a:r>
              <a:rPr lang="sr-Cyrl-RS" dirty="0" smtClean="0"/>
              <a:t>3</a:t>
            </a:r>
            <a:r>
              <a:rPr lang="sr-Cyrl-RS" dirty="0"/>
              <a:t>) записник о посматрачима рада бирачког одбора;</a:t>
            </a:r>
            <a:endParaRPr lang="en-US" dirty="0"/>
          </a:p>
          <a:p>
            <a:pPr algn="just"/>
            <a:r>
              <a:rPr lang="sr-Cyrl-RS" dirty="0" smtClean="0"/>
              <a:t>4</a:t>
            </a:r>
            <a:r>
              <a:rPr lang="sr-Cyrl-RS" dirty="0"/>
              <a:t>) сва поднета правна средства у спровођењу избора (приговор, захтев за поништавање гласања на бирачком месту, жалба, </a:t>
            </a:r>
            <a:r>
              <a:rPr lang="sr-Cyrl-RS" dirty="0" smtClean="0"/>
              <a:t>одлука </a:t>
            </a:r>
            <a:r>
              <a:rPr lang="sr-Cyrl-RS" dirty="0"/>
              <a:t>по жалби</a:t>
            </a:r>
            <a:r>
              <a:rPr lang="sr-Cyrl-RS" dirty="0" smtClean="0"/>
              <a:t>).</a:t>
            </a:r>
          </a:p>
          <a:p>
            <a:pPr algn="just"/>
            <a:r>
              <a:rPr lang="sr-Cyrl-RS" dirty="0" smtClean="0"/>
              <a:t>Документа </a:t>
            </a:r>
            <a:r>
              <a:rPr lang="sr-Cyrl-RS" dirty="0"/>
              <a:t>из </a:t>
            </a:r>
            <a:r>
              <a:rPr lang="sr-Cyrl-RS" dirty="0" smtClean="0"/>
              <a:t>тач</a:t>
            </a:r>
            <a:r>
              <a:rPr lang="sr-Cyrl-RS" dirty="0"/>
              <a:t>. 1), 3), 4) и 8) и </a:t>
            </a:r>
            <a:r>
              <a:rPr lang="sr-Cyrl-RS" dirty="0" smtClean="0"/>
              <a:t>тач. 2</a:t>
            </a:r>
            <a:r>
              <a:rPr lang="sr-Cyrl-RS" dirty="0"/>
              <a:t>), 3) и 4) </a:t>
            </a:r>
            <a:r>
              <a:rPr lang="sr-Cyrl-RS" dirty="0" smtClean="0"/>
              <a:t>објављују </a:t>
            </a:r>
            <a:r>
              <a:rPr lang="sr-Cyrl-RS" dirty="0"/>
              <a:t>се као скенирани документ у PDF формату</a:t>
            </a:r>
            <a:r>
              <a:rPr lang="sr-Cyrl-RS" dirty="0" smtClean="0"/>
              <a:t>.</a:t>
            </a:r>
          </a:p>
          <a:p>
            <a:pPr algn="just"/>
            <a:r>
              <a:rPr lang="sr-Cyrl-RS" dirty="0" smtClean="0"/>
              <a:t> </a:t>
            </a:r>
            <a:r>
              <a:rPr lang="sr-Cyrl-RS" dirty="0"/>
              <a:t>Прилози одлуке о обрасцима за подношење изборне листе кандидата за одборнике, прилози одлуке о  обрасцима за пријављивање домаћих и страних посматрача рада органа за спровођење избора за одборнике скупштина и документа </a:t>
            </a:r>
            <a:r>
              <a:rPr lang="sr-Cyrl-RS" dirty="0" smtClean="0"/>
              <a:t>тач</a:t>
            </a:r>
            <a:r>
              <a:rPr lang="sr-Cyrl-RS" dirty="0"/>
              <a:t>. 2), 5), 6) и 7) </a:t>
            </a:r>
            <a:r>
              <a:rPr lang="sr-Cyrl-RS" dirty="0" smtClean="0"/>
              <a:t>објављују </a:t>
            </a:r>
            <a:r>
              <a:rPr lang="sr-Cyrl-RS" dirty="0"/>
              <a:t>се у одговарајућем формату (WORD или EXCEL формат).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7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sr-Cyrl-RS" sz="2400" b="1" dirty="0"/>
              <a:t>На веб-презентацији се објављују одлуке које скупштина доноси у складу са надлежностима одређеним Законом о локалним изборима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 dirty="0" smtClean="0"/>
              <a:t>	1</a:t>
            </a:r>
            <a:r>
              <a:rPr lang="sr-Cyrl-RS" dirty="0"/>
              <a:t>) одлуку о именовању чланова и заменика чланова локалне изборне комисије;</a:t>
            </a:r>
            <a:endParaRPr lang="en-US" dirty="0"/>
          </a:p>
          <a:p>
            <a:pPr marL="0" indent="0" algn="just">
              <a:buNone/>
            </a:pPr>
            <a:r>
              <a:rPr lang="sr-Cyrl-RS" dirty="0" smtClean="0"/>
              <a:t>	</a:t>
            </a: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sr-Cyrl-RS" dirty="0"/>
              <a:t>одлуку о престанку функције или разрешењу члана или заменика члана локалне изборне комисије;</a:t>
            </a:r>
            <a:endParaRPr lang="en-US" dirty="0"/>
          </a:p>
          <a:p>
            <a:pPr marL="0" indent="0" algn="just">
              <a:buNone/>
            </a:pPr>
            <a:r>
              <a:rPr lang="sr-Cyrl-RS" dirty="0" smtClean="0"/>
              <a:t>	3</a:t>
            </a:r>
            <a:r>
              <a:rPr lang="sr-Cyrl-RS" dirty="0"/>
              <a:t>) одлуку о потврђивању мандата одборника;</a:t>
            </a:r>
            <a:endParaRPr lang="en-US" dirty="0"/>
          </a:p>
          <a:p>
            <a:pPr marL="0" indent="0" algn="just">
              <a:buNone/>
            </a:pPr>
            <a:r>
              <a:rPr lang="sr-Cyrl-RS" dirty="0" smtClean="0"/>
              <a:t>	4</a:t>
            </a:r>
            <a:r>
              <a:rPr lang="sr-Cyrl-RS" dirty="0"/>
              <a:t>) одлуку о констатовању престанка мандата одборника.</a:t>
            </a:r>
            <a:endParaRPr lang="en-US" dirty="0"/>
          </a:p>
          <a:p>
            <a:pPr algn="just"/>
            <a:r>
              <a:rPr lang="sr-Cyrl-RS" dirty="0" smtClean="0"/>
              <a:t> </a:t>
            </a:r>
            <a:r>
              <a:rPr lang="sr-Cyrl-RS" dirty="0"/>
              <a:t>Документа из става 1. овог члана објављују се као скенирани документ у PDF формату.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89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sr-Cyrl-RS" sz="2400" dirty="0"/>
              <a:t>Одговорно лице и обавезе одговорног лица у вези са објављивањем одлука локалне изборне комисије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sr-Cyrl-RS" dirty="0" smtClean="0"/>
              <a:t>	</a:t>
            </a:r>
            <a:r>
              <a:rPr lang="sr-Cyrl-RS" dirty="0" smtClean="0"/>
              <a:t>О </a:t>
            </a:r>
            <a:r>
              <a:rPr lang="sr-Cyrl-RS" dirty="0"/>
              <a:t>благовременом и уредном објављивању докумената </a:t>
            </a:r>
            <a:r>
              <a:rPr lang="sr-Cyrl-RS" dirty="0" smtClean="0"/>
              <a:t>стара </a:t>
            </a:r>
            <a:r>
              <a:rPr lang="sr-Cyrl-RS" dirty="0"/>
              <a:t>се секретар локалне изборне комисије.</a:t>
            </a:r>
            <a:endParaRPr lang="en-US" dirty="0"/>
          </a:p>
          <a:p>
            <a:pPr marL="0" indent="0" algn="just">
              <a:buNone/>
            </a:pPr>
            <a:r>
              <a:rPr lang="sr-Cyrl-RS" dirty="0" smtClean="0"/>
              <a:t>	</a:t>
            </a:r>
            <a:r>
              <a:rPr lang="sr-Cyrl-RS" dirty="0" smtClean="0"/>
              <a:t>Секретар </a:t>
            </a:r>
            <a:r>
              <a:rPr lang="sr-Cyrl-RS" dirty="0"/>
              <a:t>локалне изборне комисије у обавези је да сва документа која се у складу са законом објављују на веб-презентацији припреми у складу са упутствима Републичке изборне комисије (у даљем тексту: Комисије) и достави лицу које ће бити задужено за објављивање докумената (у даљем тексту: администратор веб-презентације) ради објављивања на веб-презентацији.</a:t>
            </a:r>
            <a:endParaRPr lang="en-US" dirty="0"/>
          </a:p>
          <a:p>
            <a:pPr marL="0" indent="0" algn="just">
              <a:buNone/>
            </a:pPr>
            <a:r>
              <a:rPr lang="sr-Cyrl-RS" dirty="0" smtClean="0"/>
              <a:t>	</a:t>
            </a:r>
            <a:r>
              <a:rPr lang="sr-Cyrl-RS" dirty="0" smtClean="0"/>
              <a:t>Секретар </a:t>
            </a:r>
            <a:r>
              <a:rPr lang="sr-Cyrl-RS" dirty="0"/>
              <a:t>локалне изборне комисије је дужан да се стара о томе да се сва документа локалне изборне комисије објаве на веб-презентацији без одлагања, а најкасније у року од 24 часа од завршетка седнице на којој су одлуке донете, односно од пријема или израде документа.</a:t>
            </a:r>
            <a:endParaRPr lang="en-US" dirty="0"/>
          </a:p>
          <a:p>
            <a:pPr marL="0" indent="0" algn="just">
              <a:buNone/>
            </a:pPr>
            <a:r>
              <a:rPr lang="sr-Cyrl-RS" dirty="0" smtClean="0"/>
              <a:t>	</a:t>
            </a:r>
            <a:r>
              <a:rPr lang="sr-Cyrl-RS" dirty="0" smtClean="0"/>
              <a:t>Изузетно</a:t>
            </a:r>
            <a:r>
              <a:rPr lang="sr-Cyrl-RS" dirty="0" smtClean="0"/>
              <a:t>, </a:t>
            </a:r>
            <a:r>
              <a:rPr lang="sr-Cyrl-RS" dirty="0"/>
              <a:t>секретар локалне изборне комисије је дужан да се стара о томе да се одлука локалне изборне комисије по правном средству поднетом током избора објави на веб-презентацији најкасније 72 часа од пријема правног средства.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1864</Words>
  <Application>Microsoft Office PowerPoint</Application>
  <PresentationFormat>Widescreen</PresentationFormat>
  <Paragraphs>96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РЕПУБЛИЧКА ИЗБОРНА КОМИСИЈА</vt:lpstr>
      <vt:lpstr>PowerPoint Presentation</vt:lpstr>
      <vt:lpstr>Опис програма и тематских целина</vt:lpstr>
      <vt:lpstr>ПРАВНИ ОСНОВ</vt:lpstr>
      <vt:lpstr>ОПИС ПРОГРАМА И ТЕМАТСКИХ ЦЕЛИНА </vt:lpstr>
      <vt:lpstr> Одлуке локалне изборне комисије објављују се на веб-презентацији Републичке изборне комисије - веб-презентација</vt:lpstr>
      <vt:lpstr>PowerPoint Presentation</vt:lpstr>
      <vt:lpstr>На веб-презентацији се објављују одлуке које скупштина доноси у складу са надлежностима одређеним Законом о локалним изборима</vt:lpstr>
      <vt:lpstr>Одговорно лице и обавезе одговорног лица у вези са објављивањем одлука локалне изборне комисије</vt:lpstr>
      <vt:lpstr>Одговорно лице и обавезе одговорног лица у вези са објављивањем  одлука скупштине </vt:lpstr>
      <vt:lpstr>Aдминистратор веб-презентације и његове обавезе у вези са  објављивањем докумената </vt:lpstr>
      <vt:lpstr>У П У Т С Т В О о ПСЕУДОНИМИЗАЦИЈи ПОДАТАКА О ЛИЧНОСТИ </vt:lpstr>
      <vt:lpstr>Подаци о личности који нису предмет псеудонимизације </vt:lpstr>
      <vt:lpstr>Подаци о личности који су предмет псеудонимизације </vt:lpstr>
      <vt:lpstr>Начини псеудонимизације </vt:lpstr>
      <vt:lpstr>НАПОМЕНЕ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РЕПУБЛИЧКА ИЗБОРНА КОМИСИЈА</dc:title>
  <dc:creator>Korisnik</dc:creator>
  <cp:lastModifiedBy>Vladimir Dimitrijević</cp:lastModifiedBy>
  <cp:revision>25</cp:revision>
  <dcterms:created xsi:type="dcterms:W3CDTF">2023-10-31T08:25:45Z</dcterms:created>
  <dcterms:modified xsi:type="dcterms:W3CDTF">2024-05-16T12:53:32Z</dcterms:modified>
</cp:coreProperties>
</file>